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4"/>
  </p:sldMasterIdLst>
  <p:notesMasterIdLst>
    <p:notesMasterId r:id="rId18"/>
  </p:notesMasterIdLst>
  <p:handoutMasterIdLst>
    <p:handoutMasterId r:id="rId19"/>
  </p:handoutMasterIdLst>
  <p:sldIdLst>
    <p:sldId id="268" r:id="rId5"/>
    <p:sldId id="259" r:id="rId6"/>
    <p:sldId id="270" r:id="rId7"/>
    <p:sldId id="271" r:id="rId8"/>
    <p:sldId id="283" r:id="rId9"/>
    <p:sldId id="316" r:id="rId10"/>
    <p:sldId id="365" r:id="rId11"/>
    <p:sldId id="358" r:id="rId12"/>
    <p:sldId id="275" r:id="rId13"/>
    <p:sldId id="276" r:id="rId14"/>
    <p:sldId id="278" r:id="rId15"/>
    <p:sldId id="364" r:id="rId16"/>
    <p:sldId id="267" r:id="rId17"/>
  </p:sldIdLst>
  <p:sldSz cx="12192000" cy="6858000"/>
  <p:notesSz cx="6805613" cy="99393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58"/>
    <a:srgbClr val="BCCFE8"/>
    <a:srgbClr val="008CD3"/>
    <a:srgbClr val="001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9"/>
    <p:restoredTop sz="92138" autoAdjust="0"/>
  </p:normalViewPr>
  <p:slideViewPr>
    <p:cSldViewPr snapToGrid="0" snapToObjects="1">
      <p:cViewPr varScale="1">
        <p:scale>
          <a:sx n="81" d="100"/>
          <a:sy n="81" d="100"/>
        </p:scale>
        <p:origin x="922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e Spikkeland" userId="3f0fec88-fc33-41b0-99e5-c2d265c52496" providerId="ADAL" clId="{46AFFB01-9886-401E-8492-1D6145C220FD}"/>
    <pc:docChg chg="modSld">
      <pc:chgData name="Lise Spikkeland" userId="3f0fec88-fc33-41b0-99e5-c2d265c52496" providerId="ADAL" clId="{46AFFB01-9886-401E-8492-1D6145C220FD}" dt="2022-10-05T16:03:21.156" v="11" actId="20577"/>
      <pc:docMkLst>
        <pc:docMk/>
      </pc:docMkLst>
      <pc:sldChg chg="modNotesTx">
        <pc:chgData name="Lise Spikkeland" userId="3f0fec88-fc33-41b0-99e5-c2d265c52496" providerId="ADAL" clId="{46AFFB01-9886-401E-8492-1D6145C220FD}" dt="2022-10-05T16:02:46.824" v="1" actId="20577"/>
        <pc:sldMkLst>
          <pc:docMk/>
          <pc:sldMk cId="751481538" sldId="259"/>
        </pc:sldMkLst>
      </pc:sldChg>
      <pc:sldChg chg="modNotesTx">
        <pc:chgData name="Lise Spikkeland" userId="3f0fec88-fc33-41b0-99e5-c2d265c52496" providerId="ADAL" clId="{46AFFB01-9886-401E-8492-1D6145C220FD}" dt="2022-10-05T16:02:41.025" v="0" actId="20577"/>
        <pc:sldMkLst>
          <pc:docMk/>
          <pc:sldMk cId="3308716432" sldId="268"/>
        </pc:sldMkLst>
      </pc:sldChg>
      <pc:sldChg chg="modNotesTx">
        <pc:chgData name="Lise Spikkeland" userId="3f0fec88-fc33-41b0-99e5-c2d265c52496" providerId="ADAL" clId="{46AFFB01-9886-401E-8492-1D6145C220FD}" dt="2022-10-05T16:02:49.795" v="2" actId="20577"/>
        <pc:sldMkLst>
          <pc:docMk/>
          <pc:sldMk cId="1924274447" sldId="270"/>
        </pc:sldMkLst>
      </pc:sldChg>
      <pc:sldChg chg="modNotesTx">
        <pc:chgData name="Lise Spikkeland" userId="3f0fec88-fc33-41b0-99e5-c2d265c52496" providerId="ADAL" clId="{46AFFB01-9886-401E-8492-1D6145C220FD}" dt="2022-10-05T16:02:52.813" v="3" actId="20577"/>
        <pc:sldMkLst>
          <pc:docMk/>
          <pc:sldMk cId="2056360762" sldId="271"/>
        </pc:sldMkLst>
      </pc:sldChg>
      <pc:sldChg chg="modNotesTx">
        <pc:chgData name="Lise Spikkeland" userId="3f0fec88-fc33-41b0-99e5-c2d265c52496" providerId="ADAL" clId="{46AFFB01-9886-401E-8492-1D6145C220FD}" dt="2022-10-05T16:03:10.919" v="8" actId="20577"/>
        <pc:sldMkLst>
          <pc:docMk/>
          <pc:sldMk cId="3419368512" sldId="275"/>
        </pc:sldMkLst>
      </pc:sldChg>
      <pc:sldChg chg="modNotesTx">
        <pc:chgData name="Lise Spikkeland" userId="3f0fec88-fc33-41b0-99e5-c2d265c52496" providerId="ADAL" clId="{46AFFB01-9886-401E-8492-1D6145C220FD}" dt="2022-10-05T16:03:14.229" v="9" actId="20577"/>
        <pc:sldMkLst>
          <pc:docMk/>
          <pc:sldMk cId="3699597964" sldId="276"/>
        </pc:sldMkLst>
      </pc:sldChg>
      <pc:sldChg chg="modNotesTx">
        <pc:chgData name="Lise Spikkeland" userId="3f0fec88-fc33-41b0-99e5-c2d265c52496" providerId="ADAL" clId="{46AFFB01-9886-401E-8492-1D6145C220FD}" dt="2022-10-05T16:03:17.847" v="10" actId="20577"/>
        <pc:sldMkLst>
          <pc:docMk/>
          <pc:sldMk cId="3195151536" sldId="278"/>
        </pc:sldMkLst>
      </pc:sldChg>
      <pc:sldChg chg="modNotesTx">
        <pc:chgData name="Lise Spikkeland" userId="3f0fec88-fc33-41b0-99e5-c2d265c52496" providerId="ADAL" clId="{46AFFB01-9886-401E-8492-1D6145C220FD}" dt="2022-10-05T16:02:55.719" v="4" actId="20577"/>
        <pc:sldMkLst>
          <pc:docMk/>
          <pc:sldMk cId="1929518824" sldId="283"/>
        </pc:sldMkLst>
      </pc:sldChg>
      <pc:sldChg chg="modNotesTx">
        <pc:chgData name="Lise Spikkeland" userId="3f0fec88-fc33-41b0-99e5-c2d265c52496" providerId="ADAL" clId="{46AFFB01-9886-401E-8492-1D6145C220FD}" dt="2022-10-05T16:02:58.881" v="5" actId="20577"/>
        <pc:sldMkLst>
          <pc:docMk/>
          <pc:sldMk cId="2296093204" sldId="316"/>
        </pc:sldMkLst>
      </pc:sldChg>
      <pc:sldChg chg="modNotesTx">
        <pc:chgData name="Lise Spikkeland" userId="3f0fec88-fc33-41b0-99e5-c2d265c52496" providerId="ADAL" clId="{46AFFB01-9886-401E-8492-1D6145C220FD}" dt="2022-10-05T16:03:06.264" v="7" actId="20577"/>
        <pc:sldMkLst>
          <pc:docMk/>
          <pc:sldMk cId="1709667241" sldId="358"/>
        </pc:sldMkLst>
      </pc:sldChg>
      <pc:sldChg chg="modNotesTx">
        <pc:chgData name="Lise Spikkeland" userId="3f0fec88-fc33-41b0-99e5-c2d265c52496" providerId="ADAL" clId="{46AFFB01-9886-401E-8492-1D6145C220FD}" dt="2022-10-05T16:03:21.156" v="11" actId="20577"/>
        <pc:sldMkLst>
          <pc:docMk/>
          <pc:sldMk cId="3731326724" sldId="364"/>
        </pc:sldMkLst>
      </pc:sldChg>
      <pc:sldChg chg="modNotesTx">
        <pc:chgData name="Lise Spikkeland" userId="3f0fec88-fc33-41b0-99e5-c2d265c52496" providerId="ADAL" clId="{46AFFB01-9886-401E-8492-1D6145C220FD}" dt="2022-10-05T16:03:02.431" v="6" actId="20577"/>
        <pc:sldMkLst>
          <pc:docMk/>
          <pc:sldMk cId="4104841518" sldId="36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6778F-9D10-D546-AD42-60AA27D9D64A}" type="datetimeFigureOut">
              <a:t>07.10.2022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5C552-36E2-FE4A-8959-3A7D73BFBA2A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089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62394-5947-4047-AAAC-ED2786471135}" type="datetimeFigureOut">
              <a:rPr lang="nb-NO" smtClean="0"/>
              <a:t>07.10.2022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F0BD4-3579-4877-BD6F-AD810596941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6226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nb-NO" sz="1400" b="0" i="0" dirty="0"/>
              <a:t> </a:t>
            </a:r>
          </a:p>
          <a:p>
            <a:endParaRPr lang="nb-NO" sz="1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E0CFC-904D-4CD5-93B7-77358C7ABA38}" type="slidenum">
              <a:rPr lang="nb-NO" smtClean="0">
                <a:solidFill>
                  <a:prstClr val="black"/>
                </a:solidFill>
              </a:rPr>
              <a:pPr/>
              <a:t>1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856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F0BD4-3579-4877-BD6F-AD810596941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5723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8754">
              <a:defRPr/>
            </a:pPr>
            <a:r>
              <a:rPr lang="nb-NO" dirty="0"/>
              <a:t>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>
                <a:solidFill>
                  <a:prstClr val="black"/>
                </a:solidFill>
              </a:rPr>
              <a:pPr/>
              <a:t>11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93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8C810-6661-4204-96C4-1B02170EE67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1026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 </a:t>
            </a:r>
          </a:p>
          <a:p>
            <a:pPr lvl="0"/>
            <a:endParaRPr lang="nb-NO" sz="1200" kern="1200" dirty="0"/>
          </a:p>
          <a:p>
            <a:endParaRPr lang="nb-NO" sz="1200" baseline="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36332-7825-CC4C-A5F0-67C79CB2EC7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7354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49">
              <a:defRPr/>
            </a:pPr>
            <a:r>
              <a:rPr lang="nb-NO" sz="1400" dirty="0"/>
              <a:t> </a:t>
            </a:r>
          </a:p>
          <a:p>
            <a:pPr defTabSz="457149">
              <a:defRPr/>
            </a:pPr>
            <a:endParaRPr lang="nb-NO" sz="14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>
                <a:solidFill>
                  <a:prstClr val="black"/>
                </a:solidFill>
              </a:rPr>
              <a:pPr/>
              <a:t>3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909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nb-NO" sz="1200" dirty="0"/>
              <a:t>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>
                <a:solidFill>
                  <a:prstClr val="black"/>
                </a:solidFill>
              </a:rPr>
              <a:pPr/>
              <a:t>4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8C810-6661-4204-96C4-1B02170EE67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5492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 </a:t>
            </a:r>
            <a:endParaRPr lang="nb-NO" sz="1200" dirty="0"/>
          </a:p>
          <a:p>
            <a:pPr defTabSz="458754">
              <a:defRPr/>
            </a:pPr>
            <a:endParaRPr lang="nb-NO" sz="1200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>
                <a:solidFill>
                  <a:prstClr val="black"/>
                </a:solidFill>
              </a:rPr>
              <a:pPr/>
              <a:t>6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69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8C810-6661-4204-96C4-1B02170EE67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7252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8C810-6661-4204-96C4-1B02170EE67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0163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 </a:t>
            </a:r>
            <a:endParaRPr lang="nb-NO" baseline="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E0CFC-904D-4CD5-93B7-77358C7ABA38}" type="slidenum">
              <a:rPr lang="nb-NO" smtClean="0">
                <a:solidFill>
                  <a:prstClr val="black"/>
                </a:solidFill>
              </a:rPr>
              <a:pPr/>
              <a:t>9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00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33782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pic>
        <p:nvPicPr>
          <p:cNvPr id="8" name="Bilde 7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9" y="463550"/>
            <a:ext cx="1271196" cy="476250"/>
          </a:xfrm>
          <a:prstGeom prst="rect">
            <a:avLst/>
          </a:prstGeom>
        </p:spPr>
      </p:pic>
      <p:pic>
        <p:nvPicPr>
          <p:cNvPr id="9" name="Bilde 8" descr="KS 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84" y="6159505"/>
            <a:ext cx="4183549" cy="287901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10244667" y="5911850"/>
            <a:ext cx="1701800" cy="81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Title 19"/>
          <p:cNvSpPr>
            <a:spLocks noGrp="1"/>
          </p:cNvSpPr>
          <p:nvPr>
            <p:ph type="ctrTitle"/>
          </p:nvPr>
        </p:nvSpPr>
        <p:spPr>
          <a:xfrm>
            <a:off x="664229" y="2196036"/>
            <a:ext cx="9915291" cy="466880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Subtitle 20"/>
          <p:cNvSpPr>
            <a:spLocks noGrp="1"/>
          </p:cNvSpPr>
          <p:nvPr>
            <p:ph type="subTitle" idx="1"/>
          </p:nvPr>
        </p:nvSpPr>
        <p:spPr>
          <a:xfrm>
            <a:off x="664227" y="2794020"/>
            <a:ext cx="8534400" cy="5161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52957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30" y="2196040"/>
            <a:ext cx="6307567" cy="622653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Bilde 9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9" y="463550"/>
            <a:ext cx="1271196" cy="476250"/>
          </a:xfrm>
          <a:prstGeom prst="rect">
            <a:avLst/>
          </a:prstGeom>
        </p:spPr>
      </p:pic>
      <p:pic>
        <p:nvPicPr>
          <p:cNvPr id="13" name="Bilde 12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316" y="1450325"/>
            <a:ext cx="6823893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13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8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30" y="2196040"/>
            <a:ext cx="6307567" cy="622653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Bilde 9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9" y="463550"/>
            <a:ext cx="1271196" cy="476250"/>
          </a:xfrm>
          <a:prstGeom prst="rect">
            <a:avLst/>
          </a:prstGeom>
        </p:spPr>
      </p:pic>
      <p:pic>
        <p:nvPicPr>
          <p:cNvPr id="13" name="Bilde 12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316" y="1450325"/>
            <a:ext cx="6823893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81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BCC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30" y="2196040"/>
            <a:ext cx="6307567" cy="622653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2800">
                <a:solidFill>
                  <a:srgbClr val="001A58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Bilde 9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9" y="463550"/>
            <a:ext cx="1271196" cy="476250"/>
          </a:xfrm>
          <a:prstGeom prst="rect">
            <a:avLst/>
          </a:prstGeom>
        </p:spPr>
      </p:pic>
      <p:pic>
        <p:nvPicPr>
          <p:cNvPr id="13" name="Bilde 12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316" y="1450325"/>
            <a:ext cx="6823893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78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950687"/>
            <a:ext cx="10972800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9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07.10.2022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9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3" y="6173792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2082801"/>
            <a:ext cx="10972800" cy="37201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724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07.10.2022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07.10.2022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4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07.10.2022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2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07.10.2022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47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07.10.2022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8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07.10.2022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1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07.10.2022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8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94751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2090509"/>
            <a:ext cx="10972800" cy="3502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9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07.10.2022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9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3" y="6173792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e 6" descr="ks_hovedlogo_rgb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423" y="6157918"/>
            <a:ext cx="1016180" cy="38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7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001A5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1A5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1A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1A5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1A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rgbClr val="001A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ctrTitle"/>
          </p:nvPr>
        </p:nvSpPr>
        <p:spPr>
          <a:xfrm>
            <a:off x="700413" y="2237823"/>
            <a:ext cx="10791173" cy="1624708"/>
          </a:xfrm>
        </p:spPr>
        <p:txBody>
          <a:bodyPr/>
          <a:lstStyle/>
          <a:p>
            <a:r>
              <a:rPr lang="nb-NO" sz="4000" dirty="0"/>
              <a:t/>
            </a:r>
            <a:br>
              <a:rPr lang="nb-NO" sz="4000" dirty="0"/>
            </a:br>
            <a:r>
              <a:rPr lang="nb-NO" sz="4000" dirty="0"/>
              <a:t>KS Lokaldemokratiundersøkelse 2022</a:t>
            </a:r>
            <a:br>
              <a:rPr lang="nb-NO" sz="4000" dirty="0"/>
            </a:br>
            <a:r>
              <a:rPr lang="nb-NO" sz="3400" dirty="0"/>
              <a:t>6. oktober 2022 i Seljord</a:t>
            </a:r>
            <a:br>
              <a:rPr lang="nb-NO" sz="3400" dirty="0"/>
            </a:br>
            <a:r>
              <a:rPr lang="nb-NO" sz="3400" dirty="0"/>
              <a:t/>
            </a:r>
            <a:br>
              <a:rPr lang="nb-NO" sz="3400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lise.spikkeland@ks.no</a:t>
            </a:r>
            <a:r>
              <a:rPr lang="nb-NO" sz="2200" dirty="0"/>
              <a:t/>
            </a:r>
            <a:br>
              <a:rPr lang="nb-NO" sz="2200" dirty="0"/>
            </a:b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308716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384630"/>
            <a:ext cx="10972800" cy="1132114"/>
          </a:xfrm>
        </p:spPr>
        <p:txBody>
          <a:bodyPr>
            <a:normAutofit/>
          </a:bodyPr>
          <a:lstStyle/>
          <a:p>
            <a:r>
              <a:rPr lang="nb-NO" sz="4000" b="1" dirty="0">
                <a:solidFill>
                  <a:srgbClr val="00B050"/>
                </a:solidFill>
              </a:rPr>
              <a:t>Anonymitet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0" y="2082801"/>
            <a:ext cx="12086897" cy="3720104"/>
          </a:xfrm>
        </p:spPr>
        <p:txBody>
          <a:bodyPr>
            <a:normAutofit/>
          </a:bodyPr>
          <a:lstStyle/>
          <a:p>
            <a:r>
              <a:rPr lang="nb-NO" dirty="0"/>
              <a:t>Undersøkelsen gjennomføres anonymt</a:t>
            </a:r>
          </a:p>
          <a:p>
            <a:endParaRPr lang="nb-NO" dirty="0"/>
          </a:p>
          <a:p>
            <a:r>
              <a:rPr lang="nb-NO" dirty="0"/>
              <a:t>Ingen i KS eller kommunen får innsyn i hvem som svarer hva</a:t>
            </a:r>
          </a:p>
          <a:p>
            <a:endParaRPr lang="nb-NO" dirty="0"/>
          </a:p>
          <a:p>
            <a:r>
              <a:rPr lang="nb-NO" dirty="0"/>
              <a:t>Spørsmål om partitilhørighet, kjønn, alder og hovedutvalg – på aggregert nivå - for forskere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9597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384630"/>
            <a:ext cx="10972800" cy="1132114"/>
          </a:xfrm>
        </p:spPr>
        <p:txBody>
          <a:bodyPr>
            <a:normAutofit/>
          </a:bodyPr>
          <a:lstStyle/>
          <a:p>
            <a:r>
              <a:rPr lang="nb-NO" sz="3400" b="1" dirty="0">
                <a:solidFill>
                  <a:srgbClr val="00B050"/>
                </a:solidFill>
              </a:rPr>
              <a:t>Fremdrift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609600" y="1945641"/>
            <a:ext cx="10972800" cy="37201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buNone/>
            </a:pPr>
            <a:endParaRPr lang="nb-NO" sz="2800" dirty="0"/>
          </a:p>
          <a:p>
            <a:pPr lvl="0"/>
            <a:r>
              <a:rPr lang="nb-NO" sz="2800" dirty="0"/>
              <a:t>Resultater på bedrekommune.no </a:t>
            </a:r>
          </a:p>
          <a:p>
            <a:pPr lvl="0"/>
            <a:endParaRPr lang="nb-NO" sz="2800" dirty="0"/>
          </a:p>
          <a:p>
            <a:pPr lvl="0"/>
            <a:r>
              <a:rPr lang="nb-NO" sz="2800" dirty="0"/>
              <a:t>KS kan presentere for kommunestyret i etterkant</a:t>
            </a:r>
          </a:p>
          <a:p>
            <a:endParaRPr lang="nb-NO" sz="2800" dirty="0"/>
          </a:p>
          <a:p>
            <a:r>
              <a:rPr lang="nb-NO" sz="2800" dirty="0"/>
              <a:t>Samlet rapport alle kommuner i etterkant</a:t>
            </a:r>
          </a:p>
          <a:p>
            <a:pPr lvl="0"/>
            <a:endParaRPr lang="nb-NO" sz="2800" dirty="0"/>
          </a:p>
          <a:p>
            <a:pPr marL="0" lvl="0" indent="0">
              <a:buNone/>
            </a:pPr>
            <a:endParaRPr lang="nb-NO" sz="2800" dirty="0"/>
          </a:p>
          <a:p>
            <a:pPr marL="0" lvl="0" indent="0">
              <a:buNone/>
            </a:pPr>
            <a:r>
              <a:rPr lang="nb-NO" sz="2800" dirty="0"/>
              <a:t>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5151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15569B-AF43-4540-A6A1-ED31EB8CC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04" y="313132"/>
            <a:ext cx="10972800" cy="1132114"/>
          </a:xfrm>
        </p:spPr>
        <p:txBody>
          <a:bodyPr/>
          <a:lstStyle/>
          <a:p>
            <a:r>
              <a:rPr lang="nb-NO" sz="3600" b="1" dirty="0"/>
              <a:t>								Bruk av resultater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BEC4DA0-40E6-4F1A-8419-3DB245451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664" y="1565736"/>
            <a:ext cx="3032787" cy="443866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6CFDAD1-861C-40FE-87E6-DB0904B59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321" y="1550509"/>
            <a:ext cx="2851020" cy="443866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7DED7123-97FC-4513-9C79-C93F971C464D}"/>
              </a:ext>
            </a:extLst>
          </p:cNvPr>
          <p:cNvSpPr txBox="1"/>
          <p:nvPr/>
        </p:nvSpPr>
        <p:spPr>
          <a:xfrm>
            <a:off x="925236" y="992586"/>
            <a:ext cx="1765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rgbClr val="FF0000"/>
                </a:solidFill>
              </a:rPr>
              <a:t>2014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18BF966-2866-4079-868F-983B30845DF2}"/>
              </a:ext>
            </a:extLst>
          </p:cNvPr>
          <p:cNvSpPr/>
          <p:nvPr/>
        </p:nvSpPr>
        <p:spPr>
          <a:xfrm>
            <a:off x="4579606" y="992586"/>
            <a:ext cx="915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>
                <a:solidFill>
                  <a:srgbClr val="FF0000"/>
                </a:solidFill>
              </a:rPr>
              <a:t>2019</a:t>
            </a:r>
            <a:endParaRPr lang="nb-NO" sz="2800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C903C66-D43C-4B9E-948E-598748A0AD7E}"/>
              </a:ext>
            </a:extLst>
          </p:cNvPr>
          <p:cNvSpPr txBox="1"/>
          <p:nvPr/>
        </p:nvSpPr>
        <p:spPr>
          <a:xfrm>
            <a:off x="7994774" y="1063145"/>
            <a:ext cx="1765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rgbClr val="FF0000"/>
                </a:solidFill>
              </a:rPr>
              <a:t>2022</a:t>
            </a:r>
          </a:p>
          <a:p>
            <a:endParaRPr lang="nb-NO" sz="2800" dirty="0">
              <a:solidFill>
                <a:srgbClr val="FF0000"/>
              </a:solidFill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6CA92FBE-71DC-41CD-AC5D-901128AC6A58}"/>
              </a:ext>
            </a:extLst>
          </p:cNvPr>
          <p:cNvSpPr txBox="1"/>
          <p:nvPr/>
        </p:nvSpPr>
        <p:spPr>
          <a:xfrm>
            <a:off x="7994774" y="1550508"/>
            <a:ext cx="2851020" cy="443866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pic>
        <p:nvPicPr>
          <p:cNvPr id="10" name="Grafikk 9" descr="Hjelp">
            <a:extLst>
              <a:ext uri="{FF2B5EF4-FFF2-40B4-BE49-F238E27FC236}">
                <a16:creationId xmlns:a16="http://schemas.microsoft.com/office/drawing/2014/main" id="{5903B943-4E95-4B10-B621-C60A9EF5C3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42819" y="2579452"/>
            <a:ext cx="2360023" cy="236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26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2519156" y="3450250"/>
            <a:ext cx="9171748" cy="2505707"/>
          </a:xfrm>
        </p:spPr>
        <p:txBody>
          <a:bodyPr/>
          <a:lstStyle/>
          <a:p>
            <a:r>
              <a:rPr lang="nb-NO" sz="4600" dirty="0"/>
              <a:t>Lykke til</a:t>
            </a:r>
          </a:p>
        </p:txBody>
      </p:sp>
    </p:spTree>
    <p:extLst>
      <p:ext uri="{BB962C8B-B14F-4D97-AF65-F5344CB8AC3E}">
        <p14:creationId xmlns:p14="http://schemas.microsoft.com/office/powerpoint/2010/main" val="63412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4">
            <a:extLst>
              <a:ext uri="{FF2B5EF4-FFF2-40B4-BE49-F238E27FC236}">
                <a16:creationId xmlns:a16="http://schemas.microsoft.com/office/drawing/2014/main" id="{DFCB872A-D5DF-B749-A31B-DB40480FA7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782" y="2326097"/>
            <a:ext cx="6013009" cy="424238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A8BFCD67-BB5E-0648-9F2F-B7F27874127D}"/>
              </a:ext>
            </a:extLst>
          </p:cNvPr>
          <p:cNvSpPr/>
          <p:nvPr/>
        </p:nvSpPr>
        <p:spPr>
          <a:xfrm>
            <a:off x="295782" y="593707"/>
            <a:ext cx="4053796" cy="1280160"/>
          </a:xfrm>
          <a:prstGeom prst="rect">
            <a:avLst/>
          </a:prstGeom>
          <a:solidFill>
            <a:srgbClr val="001046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FB70903-AF08-6944-A3BE-820631A4B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9523"/>
            <a:ext cx="10972800" cy="1132114"/>
          </a:xfrm>
        </p:spPr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Hvem er KS?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0388DC7D-0D1B-4532-8C62-1B810E60A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105" y="395416"/>
            <a:ext cx="5287113" cy="61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81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4294967295"/>
          </p:nvPr>
        </p:nvSpPr>
        <p:spPr>
          <a:xfrm>
            <a:off x="508000" y="182885"/>
            <a:ext cx="11257280" cy="65704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b="1" dirty="0"/>
              <a:t>KS langtidsplan 2021 - 2023</a:t>
            </a:r>
          </a:p>
          <a:p>
            <a:pPr marL="0" indent="0">
              <a:buNone/>
            </a:pPr>
            <a:endParaRPr lang="nb-NO" sz="2800" i="1" dirty="0"/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endParaRPr lang="nn-NO" sz="2800" i="1" dirty="0"/>
          </a:p>
          <a:p>
            <a:pPr marL="0" indent="0">
              <a:buNone/>
            </a:pPr>
            <a:endParaRPr lang="nn-NO" sz="2800" i="1" dirty="0"/>
          </a:p>
          <a:p>
            <a:pPr marL="0" indent="0">
              <a:buNone/>
            </a:pPr>
            <a:endParaRPr lang="nn-NO" sz="2800" i="1" dirty="0"/>
          </a:p>
          <a:p>
            <a:pPr marL="0" indent="0">
              <a:buNone/>
            </a:pPr>
            <a:endParaRPr lang="nn-NO" sz="2800" i="1" dirty="0"/>
          </a:p>
          <a:p>
            <a:pPr marL="0" indent="0">
              <a:buNone/>
            </a:pPr>
            <a:endParaRPr lang="nn-NO" sz="3200" b="1" dirty="0"/>
          </a:p>
          <a:p>
            <a:pPr marL="0" indent="0">
              <a:buNone/>
            </a:pPr>
            <a:r>
              <a:rPr lang="nn-NO" sz="3200" b="1" dirty="0"/>
              <a:t>KS plan 2022</a:t>
            </a:r>
            <a:endParaRPr lang="nn-NO" sz="3200" i="1" dirty="0"/>
          </a:p>
          <a:p>
            <a:pPr marL="0" indent="0">
              <a:buNone/>
            </a:pPr>
            <a:endParaRPr lang="nn-NO" sz="2800" i="1" dirty="0">
              <a:solidFill>
                <a:srgbClr val="FF0000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325120" y="381000"/>
            <a:ext cx="1076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>
              <a:solidFill>
                <a:prstClr val="black"/>
              </a:solidFill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A5358969-2CE8-416A-A69A-30C4177895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496" b="12504"/>
          <a:stretch/>
        </p:blipFill>
        <p:spPr>
          <a:xfrm>
            <a:off x="913315" y="2724150"/>
            <a:ext cx="9553569" cy="1522016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1A288FC0-E291-4279-A65B-48FB6438A1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010"/>
          <a:stretch/>
        </p:blipFill>
        <p:spPr>
          <a:xfrm>
            <a:off x="913314" y="837157"/>
            <a:ext cx="9553569" cy="1582121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92635E00-050C-48D6-A836-C930BDBCD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314" y="5294632"/>
            <a:ext cx="8173536" cy="135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7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384630"/>
            <a:ext cx="10972800" cy="1132114"/>
          </a:xfrm>
        </p:spPr>
        <p:txBody>
          <a:bodyPr>
            <a:noAutofit/>
          </a:bodyPr>
          <a:lstStyle/>
          <a:p>
            <a:r>
              <a:rPr lang="nb-NO" sz="3200" b="1" dirty="0">
                <a:solidFill>
                  <a:srgbClr val="FF0000"/>
                </a:solidFill>
              </a:rPr>
              <a:t>Hvorfor</a:t>
            </a:r>
            <a:r>
              <a:rPr lang="nb-NO" sz="3200" b="1" dirty="0"/>
              <a:t> </a:t>
            </a:r>
            <a:r>
              <a:rPr lang="nb-NO" sz="3200" b="1" dirty="0">
                <a:solidFill>
                  <a:srgbClr val="002060"/>
                </a:solidFill>
              </a:rPr>
              <a:t>lokaldemokratiundersøkelse?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0"/>
          </p:nvPr>
        </p:nvSpPr>
        <p:spPr>
          <a:xfrm>
            <a:off x="609601" y="2082807"/>
            <a:ext cx="10972800" cy="4457699"/>
          </a:xfrm>
        </p:spPr>
        <p:txBody>
          <a:bodyPr>
            <a:normAutofit fontScale="92500" lnSpcReduction="20000"/>
          </a:bodyPr>
          <a:lstStyle/>
          <a:p>
            <a:r>
              <a:rPr lang="nb-NO" sz="3000" dirty="0"/>
              <a:t>Grunnlag for å styrke demokratiarbeidet</a:t>
            </a:r>
          </a:p>
          <a:p>
            <a:endParaRPr lang="nb-NO" sz="3000" dirty="0"/>
          </a:p>
          <a:p>
            <a:r>
              <a:rPr lang="nb-NO" sz="3000" dirty="0"/>
              <a:t>Få et godt bilde av tilstanden i den enkelte kommune</a:t>
            </a:r>
          </a:p>
          <a:p>
            <a:endParaRPr lang="nb-NO" sz="3000" dirty="0"/>
          </a:p>
          <a:p>
            <a:r>
              <a:rPr lang="nb-NO" sz="3000" dirty="0"/>
              <a:t>Få frem hvor det kan være behov for endring og utvikling </a:t>
            </a:r>
          </a:p>
          <a:p>
            <a:endParaRPr lang="nb-NO" sz="3000" dirty="0"/>
          </a:p>
          <a:p>
            <a:r>
              <a:rPr lang="nb-NO" sz="3000" dirty="0"/>
              <a:t>Få et godt samlet bilde av lokaldemokratiets tilstand i kommunene</a:t>
            </a:r>
          </a:p>
          <a:p>
            <a:endParaRPr lang="nb-NO" sz="2800" dirty="0"/>
          </a:p>
          <a:p>
            <a:endParaRPr lang="nb-NO" sz="2800" dirty="0"/>
          </a:p>
          <a:p>
            <a:endParaRPr lang="nb-NO" sz="2800" dirty="0"/>
          </a:p>
          <a:p>
            <a:pPr marL="0" indent="0">
              <a:buNone/>
            </a:pPr>
            <a:r>
              <a:rPr lang="nb-NO" sz="1800" i="1" dirty="0"/>
              <a:t>*Kommunal- og </a:t>
            </a:r>
            <a:r>
              <a:rPr lang="nb-NO" sz="1800" i="1" dirty="0" err="1"/>
              <a:t>distriktssdepartementet</a:t>
            </a:r>
            <a:r>
              <a:rPr lang="nb-NO" sz="1800" i="1" dirty="0"/>
              <a:t> har gitt økonomisk støtte til undersøkelsen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6360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A16503-3769-4466-8E84-FF5736616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2955"/>
            <a:ext cx="10972800" cy="1132114"/>
          </a:xfrm>
        </p:spPr>
        <p:txBody>
          <a:bodyPr>
            <a:normAutofit fontScale="90000"/>
          </a:bodyPr>
          <a:lstStyle/>
          <a:p>
            <a:r>
              <a:rPr lang="nb-NO" sz="4000" b="1" dirty="0"/>
              <a:t>KS Lokaldemokratiundersøkelse 202</a:t>
            </a:r>
            <a:r>
              <a:rPr lang="nb-NO" sz="3600" b="1" dirty="0"/>
              <a:t/>
            </a:r>
            <a:br>
              <a:rPr lang="nb-NO" sz="3600" b="1" dirty="0"/>
            </a:br>
            <a:r>
              <a:rPr lang="nb-NO" sz="3600" b="1" dirty="0"/>
              <a:t>- </a:t>
            </a:r>
            <a:r>
              <a:rPr lang="nb-NO" sz="3100" b="1" dirty="0"/>
              <a:t>måle tilstanden for lokaldemokratiet i egen kommune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A52282-C26D-4EB5-9642-141F8FE566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1" y="1651000"/>
            <a:ext cx="10972800" cy="4954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/>
              <a:t>		</a:t>
            </a:r>
          </a:p>
          <a:p>
            <a:pPr marL="0" indent="0">
              <a:buNone/>
            </a:pPr>
            <a:r>
              <a:rPr lang="nb-NO" sz="2400" dirty="0"/>
              <a:t>	Todelt undersøkelse:</a:t>
            </a:r>
          </a:p>
          <a:p>
            <a:pPr marL="457200" lvl="1" indent="0">
              <a:buNone/>
            </a:pPr>
            <a:r>
              <a:rPr lang="nb-NO" sz="2400" b="1" dirty="0">
                <a:solidFill>
                  <a:srgbClr val="FF0000"/>
                </a:solidFill>
              </a:rPr>
              <a:t>Innbyggerdel</a:t>
            </a:r>
            <a:r>
              <a:rPr lang="nb-NO" sz="2400" dirty="0"/>
              <a:t> – 13 spørsmål som samlet sier noe om tilstanden lokaldemokratiet</a:t>
            </a:r>
          </a:p>
          <a:p>
            <a:pPr lvl="2"/>
            <a:r>
              <a:rPr lang="nb-NO" sz="2400" dirty="0"/>
              <a:t>Gallupbyrå ringer innbyggerne</a:t>
            </a:r>
          </a:p>
          <a:p>
            <a:pPr marL="457200" lvl="1" indent="0">
              <a:buNone/>
            </a:pPr>
            <a:endParaRPr lang="nb-NO" sz="24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nb-NO" sz="2400" b="1" dirty="0">
                <a:solidFill>
                  <a:srgbClr val="FF0000"/>
                </a:solidFill>
              </a:rPr>
              <a:t>Folkevalgtdel</a:t>
            </a:r>
            <a:r>
              <a:rPr lang="nb-NO" sz="2400" dirty="0"/>
              <a:t> – 13 + 28 spørsmål om arbeidet og rollen som folkevalgt</a:t>
            </a:r>
          </a:p>
          <a:p>
            <a:pPr lvl="2"/>
            <a:r>
              <a:rPr lang="nb-NO" sz="2400" dirty="0"/>
              <a:t>Elektronisk i kommunestyrets møte</a:t>
            </a:r>
          </a:p>
          <a:p>
            <a:endParaRPr lang="nb-NO" dirty="0"/>
          </a:p>
          <a:p>
            <a:r>
              <a:rPr lang="nb-NO" dirty="0"/>
              <a:t>Sammenligne med andre</a:t>
            </a:r>
          </a:p>
          <a:p>
            <a:r>
              <a:rPr lang="nb-NO" dirty="0"/>
              <a:t>Sammenligne med 2017/18</a:t>
            </a:r>
          </a:p>
          <a:p>
            <a:pPr marL="914400" lvl="2" indent="0">
              <a:buNone/>
            </a:pPr>
            <a:endParaRPr lang="nb-NO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18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84150" y="240114"/>
            <a:ext cx="767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/>
              <a:t>Målestokk for godt lokaldemokrati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3517900" y="4357009"/>
            <a:ext cx="835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8597DD9-7D55-44C9-8578-12E17D0C31DC}"/>
              </a:ext>
            </a:extLst>
          </p:cNvPr>
          <p:cNvSpPr/>
          <p:nvPr/>
        </p:nvSpPr>
        <p:spPr>
          <a:xfrm>
            <a:off x="685800" y="2866542"/>
            <a:ext cx="2832100" cy="177244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nn-NO" sz="2400" b="1" dirty="0" err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Pålitelig</a:t>
            </a:r>
            <a:r>
              <a:rPr lang="nn-NO" sz="2400" b="1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styre </a:t>
            </a:r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04967DFC-4F5D-4681-91CF-59D2337FF747}"/>
              </a:ext>
            </a:extLst>
          </p:cNvPr>
          <p:cNvSpPr/>
          <p:nvPr/>
        </p:nvSpPr>
        <p:spPr>
          <a:xfrm>
            <a:off x="4019550" y="3250142"/>
            <a:ext cx="3251200" cy="1005251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nn-NO" sz="2400" b="1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     </a:t>
            </a:r>
            <a:r>
              <a:rPr lang="nn-NO" sz="2400" b="1" dirty="0" err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Ansvarlig</a:t>
            </a:r>
            <a:r>
              <a:rPr lang="nn-NO" sz="2400" b="1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styre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9743029-1CA1-4143-AF6A-4508F7954DAE}"/>
              </a:ext>
            </a:extLst>
          </p:cNvPr>
          <p:cNvSpPr/>
          <p:nvPr/>
        </p:nvSpPr>
        <p:spPr>
          <a:xfrm>
            <a:off x="768350" y="5477765"/>
            <a:ext cx="3251200" cy="96386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nn-NO" sz="2400" b="1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    Borgernært styre </a:t>
            </a:r>
          </a:p>
        </p:txBody>
      </p:sp>
      <p:sp>
        <p:nvSpPr>
          <p:cNvPr id="9" name="Pil: høyre 8">
            <a:extLst>
              <a:ext uri="{FF2B5EF4-FFF2-40B4-BE49-F238E27FC236}">
                <a16:creationId xmlns:a16="http://schemas.microsoft.com/office/drawing/2014/main" id="{37D21B8C-409F-41DF-948D-8929F439EF57}"/>
              </a:ext>
            </a:extLst>
          </p:cNvPr>
          <p:cNvSpPr/>
          <p:nvPr/>
        </p:nvSpPr>
        <p:spPr>
          <a:xfrm>
            <a:off x="4640712" y="5085551"/>
            <a:ext cx="4279900" cy="1772449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nn-NO" sz="2400" b="1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      Effektivt styre 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FF0AC274-DB32-4071-B029-CEED79A8E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787" y="254467"/>
            <a:ext cx="3794713" cy="25017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1225D7CA-525F-48A9-82DB-3985ABB1A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1774" y="3250142"/>
            <a:ext cx="2041222" cy="280174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E8AC35F-3577-494A-9E31-987B566ADCA3}"/>
              </a:ext>
            </a:extLst>
          </p:cNvPr>
          <p:cNvSpPr txBox="1"/>
          <p:nvPr/>
        </p:nvSpPr>
        <p:spPr>
          <a:xfrm>
            <a:off x="184150" y="1137424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Et godt lokaldemokrati har vi når innbyggerne kjenner seg godt </a:t>
            </a:r>
            <a:r>
              <a:rPr lang="nb-NO" i="1" dirty="0">
                <a:solidFill>
                  <a:srgbClr val="FF0000"/>
                </a:solidFill>
              </a:rPr>
              <a:t>representert</a:t>
            </a:r>
            <a:r>
              <a:rPr lang="nb-NO" i="1" dirty="0"/>
              <a:t>, de folkevalgte setter </a:t>
            </a:r>
            <a:r>
              <a:rPr lang="nb-NO" i="1" dirty="0">
                <a:solidFill>
                  <a:srgbClr val="FF0000"/>
                </a:solidFill>
              </a:rPr>
              <a:t>dagsorden</a:t>
            </a:r>
            <a:r>
              <a:rPr lang="nb-NO" i="1" dirty="0"/>
              <a:t>, </a:t>
            </a:r>
            <a:r>
              <a:rPr lang="nb-NO" i="1" dirty="0">
                <a:solidFill>
                  <a:srgbClr val="FF0000"/>
                </a:solidFill>
              </a:rPr>
              <a:t>styrer</a:t>
            </a:r>
            <a:r>
              <a:rPr lang="nb-NO" i="1" dirty="0"/>
              <a:t> ressursbruken og er </a:t>
            </a:r>
            <a:r>
              <a:rPr lang="nb-NO" i="1" dirty="0">
                <a:solidFill>
                  <a:srgbClr val="FF0000"/>
                </a:solidFill>
              </a:rPr>
              <a:t>ombud</a:t>
            </a:r>
            <a:r>
              <a:rPr lang="nb-NO" i="1" dirty="0"/>
              <a:t> for innbyggerne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6093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23365550-8055-4D3E-B41A-4518DE344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208" y="1428109"/>
            <a:ext cx="5125564" cy="339225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3725BF0B-E685-4D8F-B659-0CB5FCC71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28" y="0"/>
            <a:ext cx="5611008" cy="670653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853D7242-8D75-4DFA-8894-3C904AD55FED}"/>
              </a:ext>
            </a:extLst>
          </p:cNvPr>
          <p:cNvSpPr txBox="1"/>
          <p:nvPr/>
        </p:nvSpPr>
        <p:spPr>
          <a:xfrm>
            <a:off x="8240617" y="694063"/>
            <a:ext cx="32720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000" b="1" dirty="0">
                <a:solidFill>
                  <a:srgbClr val="FF0000"/>
                </a:solidFill>
              </a:rPr>
              <a:t>Innbyggerne</a:t>
            </a:r>
          </a:p>
        </p:txBody>
      </p:sp>
    </p:spTree>
    <p:extLst>
      <p:ext uri="{BB962C8B-B14F-4D97-AF65-F5344CB8AC3E}">
        <p14:creationId xmlns:p14="http://schemas.microsoft.com/office/powerpoint/2010/main" val="4104841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B1F30C0-C164-4D4A-B5B0-5B2818F39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744" y="990042"/>
            <a:ext cx="3305227" cy="3555839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B57EA5C7-20D4-40B9-BAD9-8CE6567CE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63" y="712635"/>
            <a:ext cx="5611008" cy="155279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4D091792-32FE-4410-AD4C-A0445400C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63" y="2321483"/>
            <a:ext cx="5572903" cy="150516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518E11EB-84A3-4B10-96E6-EE492129CC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227" y="3826643"/>
            <a:ext cx="5545280" cy="143847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C17E8132-1239-434E-A895-3F688582B6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808"/>
          <a:stretch/>
        </p:blipFill>
        <p:spPr>
          <a:xfrm>
            <a:off x="5924395" y="4740636"/>
            <a:ext cx="5774668" cy="186639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3BFB8917-1274-43DF-BBAC-7AEC2FE8E5D7}"/>
              </a:ext>
            </a:extLst>
          </p:cNvPr>
          <p:cNvSpPr/>
          <p:nvPr/>
        </p:nvSpPr>
        <p:spPr>
          <a:xfrm>
            <a:off x="7818380" y="338667"/>
            <a:ext cx="198669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000" b="1" dirty="0">
                <a:solidFill>
                  <a:srgbClr val="FF0000"/>
                </a:solidFill>
              </a:rPr>
              <a:t>Folkevalgte</a:t>
            </a:r>
            <a:endParaRPr lang="nb-NO" sz="3000" dirty="0"/>
          </a:p>
        </p:txBody>
      </p:sp>
    </p:spTree>
    <p:extLst>
      <p:ext uri="{BB962C8B-B14F-4D97-AF65-F5344CB8AC3E}">
        <p14:creationId xmlns:p14="http://schemas.microsoft.com/office/powerpoint/2010/main" val="1709667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5420" y="50593"/>
            <a:ext cx="12136581" cy="1143000"/>
          </a:xfrm>
        </p:spPr>
        <p:txBody>
          <a:bodyPr/>
          <a:lstStyle/>
          <a:p>
            <a:pPr algn="ctr"/>
            <a:r>
              <a:rPr lang="nb-NO" b="1" dirty="0"/>
              <a:t>Utsnitt – spørsmål til folkevalgte</a:t>
            </a:r>
            <a:br>
              <a:rPr lang="nb-NO" b="1" dirty="0"/>
            </a:br>
            <a:endParaRPr lang="nb-NO" b="1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7FDEE47-4846-410E-9518-08202476A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364" y="815546"/>
            <a:ext cx="8735404" cy="5653782"/>
          </a:xfrm>
          <a:prstGeom prst="rect">
            <a:avLst/>
          </a:prstGeom>
          <a:ln w="952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419368512"/>
      </p:ext>
    </p:extLst>
  </p:cSld>
  <p:clrMapOvr>
    <a:masterClrMapping/>
  </p:clrMapOvr>
</p:sld>
</file>

<file path=ppt/theme/theme1.xml><?xml version="1.0" encoding="utf-8"?>
<a:theme xmlns:a="http://schemas.openxmlformats.org/drawingml/2006/main" name="KS_PPT_mal_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B9C58123EAC3459B45B2DD467B1236" ma:contentTypeVersion="13" ma:contentTypeDescription="Create a new document." ma:contentTypeScope="" ma:versionID="ed94d0f3aa5259d4013e94ab5baffdc2">
  <xsd:schema xmlns:xsd="http://www.w3.org/2001/XMLSchema" xmlns:xs="http://www.w3.org/2001/XMLSchema" xmlns:p="http://schemas.microsoft.com/office/2006/metadata/properties" xmlns:ns3="459d3efe-88f5-45f5-bfa9-0780e955abae" xmlns:ns4="8896ae23-a2fb-4050-a34e-35c48972e190" targetNamespace="http://schemas.microsoft.com/office/2006/metadata/properties" ma:root="true" ma:fieldsID="934288bd37f05cceee139521e1a62cd5" ns3:_="" ns4:_="">
    <xsd:import namespace="459d3efe-88f5-45f5-bfa9-0780e955abae"/>
    <xsd:import namespace="8896ae23-a2fb-4050-a34e-35c48972e19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d3efe-88f5-45f5-bfa9-0780e955ab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6ae23-a2fb-4050-a34e-35c48972e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E6A2DA-0392-498E-93DC-70D96283A5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9d3efe-88f5-45f5-bfa9-0780e955abae"/>
    <ds:schemaRef ds:uri="8896ae23-a2fb-4050-a34e-35c48972e1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652DF8-0395-45A9-A4C5-8EB9E4A2E4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051FBB-981B-403C-B5ED-00C230731BF5}">
  <ds:schemaRefs>
    <ds:schemaRef ds:uri="http://schemas.microsoft.com/office/2006/metadata/properties"/>
    <ds:schemaRef ds:uri="8896ae23-a2fb-4050-a34e-35c48972e190"/>
    <ds:schemaRef ds:uri="http://purl.org/dc/terms/"/>
    <ds:schemaRef ds:uri="459d3efe-88f5-45f5-bfa9-0780e955aba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270</Words>
  <Application>Microsoft Office PowerPoint</Application>
  <PresentationFormat>Widescreen</PresentationFormat>
  <Paragraphs>90</Paragraphs>
  <Slides>13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6" baseType="lpstr">
      <vt:lpstr>Arial</vt:lpstr>
      <vt:lpstr>Calibri</vt:lpstr>
      <vt:lpstr>KS_PPT_mal_2012</vt:lpstr>
      <vt:lpstr> KS Lokaldemokratiundersøkelse 2022 6. oktober 2022 i Seljord   lise.spikkeland@ks.no </vt:lpstr>
      <vt:lpstr>Hvem er KS?</vt:lpstr>
      <vt:lpstr>PowerPoint-presentasjon</vt:lpstr>
      <vt:lpstr>Hvorfor lokaldemokratiundersøkelse?</vt:lpstr>
      <vt:lpstr>KS Lokaldemokratiundersøkelse 202 - måle tilstanden for lokaldemokratiet i egen kommune</vt:lpstr>
      <vt:lpstr>PowerPoint-presentasjon</vt:lpstr>
      <vt:lpstr>PowerPoint-presentasjon</vt:lpstr>
      <vt:lpstr>PowerPoint-presentasjon</vt:lpstr>
      <vt:lpstr>Utsnitt – spørsmål til folkevalgte </vt:lpstr>
      <vt:lpstr>Anonymitet</vt:lpstr>
      <vt:lpstr>Fremdrift</vt:lpstr>
      <vt:lpstr>        Bruk av resultater </vt:lpstr>
      <vt:lpstr>Lykke til</vt:lpstr>
    </vt:vector>
  </TitlesOfParts>
  <Company>Region BTV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Lokaldemokratiundersøkelse 2017 PPT Drammen 30.juni 2017</dc:title>
  <dc:creator>Tina Skarheim</dc:creator>
  <cp:lastModifiedBy>Ingeborg Nenseter Jensen</cp:lastModifiedBy>
  <cp:revision>27</cp:revision>
  <cp:lastPrinted>2017-05-29T07:02:56Z</cp:lastPrinted>
  <dcterms:created xsi:type="dcterms:W3CDTF">2014-12-02T12:21:04Z</dcterms:created>
  <dcterms:modified xsi:type="dcterms:W3CDTF">2022-10-07T10:26:12Z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ackOfficeType">
    <vt:lpwstr>growBusiness Solutions</vt:lpwstr>
  </property>
  <property fmtid="{D5CDD505-2E9C-101B-9397-08002B2CF9AE}" pid="3" name="Server">
    <vt:lpwstr>360prod2015</vt:lpwstr>
  </property>
  <property fmtid="{D5CDD505-2E9C-101B-9397-08002B2CF9AE}" pid="4" name="Protocol">
    <vt:lpwstr>off</vt:lpwstr>
  </property>
  <property fmtid="{D5CDD505-2E9C-101B-9397-08002B2CF9AE}" pid="5" name="Site">
    <vt:lpwstr>/locator.aspx</vt:lpwstr>
  </property>
  <property fmtid="{D5CDD505-2E9C-101B-9397-08002B2CF9AE}" pid="6" name="FileID">
    <vt:lpwstr>943083</vt:lpwstr>
  </property>
  <property fmtid="{D5CDD505-2E9C-101B-9397-08002B2CF9AE}" pid="7" name="VerID">
    <vt:lpwstr>0</vt:lpwstr>
  </property>
  <property fmtid="{D5CDD505-2E9C-101B-9397-08002B2CF9AE}" pid="8" name="FilePath">
    <vt:lpwstr>\\360PROD2015\360users\work\ksint\4517ts</vt:lpwstr>
  </property>
  <property fmtid="{D5CDD505-2E9C-101B-9397-08002B2CF9AE}" pid="9" name="FileName">
    <vt:lpwstr>17-5204 Lokaldemokratiundersøkelse 2017 PPT Drammen 30.mai2017 943083_399512_0.PPTX</vt:lpwstr>
  </property>
  <property fmtid="{D5CDD505-2E9C-101B-9397-08002B2CF9AE}" pid="10" name="FullFileName">
    <vt:lpwstr>\\360PROD2015\360users\work\ksint\4517ts\17-5204 Lokaldemokratiundersøkelse 2017 PPT Drammen 30.mai2017 943083_399512_0.PPTX</vt:lpwstr>
  </property>
  <property fmtid="{D5CDD505-2E9C-101B-9397-08002B2CF9AE}" pid="11" name="ContentTypeId">
    <vt:lpwstr>0x0101005DB9C58123EAC3459B45B2DD467B1236</vt:lpwstr>
  </property>
</Properties>
</file>